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8" r:id="rId2"/>
    <p:sldId id="305" r:id="rId3"/>
    <p:sldId id="283" r:id="rId4"/>
    <p:sldId id="287" r:id="rId5"/>
    <p:sldId id="288" r:id="rId6"/>
    <p:sldId id="280" r:id="rId7"/>
    <p:sldId id="291" r:id="rId8"/>
    <p:sldId id="292" r:id="rId9"/>
    <p:sldId id="307" r:id="rId10"/>
    <p:sldId id="294" r:id="rId11"/>
    <p:sldId id="295" r:id="rId12"/>
    <p:sldId id="304" r:id="rId13"/>
    <p:sldId id="297" r:id="rId14"/>
    <p:sldId id="303" r:id="rId15"/>
    <p:sldId id="298" r:id="rId16"/>
    <p:sldId id="300" r:id="rId17"/>
    <p:sldId id="308" r:id="rId18"/>
    <p:sldId id="282" r:id="rId19"/>
    <p:sldId id="30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64" autoAdjust="0"/>
    <p:restoredTop sz="94613" autoAdjust="0"/>
  </p:normalViewPr>
  <p:slideViewPr>
    <p:cSldViewPr>
      <p:cViewPr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1500174"/>
            <a:ext cx="72362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Макетирование </a:t>
            </a:r>
            <a:r>
              <a:rPr lang="ru-RU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 активный метод расширения познавательной сферы детей дошкольного возраста</a:t>
            </a:r>
            <a:r>
              <a:rPr lang="ru-RU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sz="4000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lang="ru-RU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4429132"/>
            <a:ext cx="3203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Подготовила: </a:t>
            </a:r>
            <a:endParaRPr lang="ru-RU" b="1" i="1" dirty="0" smtClean="0"/>
          </a:p>
          <a:p>
            <a:r>
              <a:rPr lang="ru-RU" b="1" i="1" dirty="0" smtClean="0"/>
              <a:t>воспитатель  МБДОУ  «Детский сад «Солнышко»</a:t>
            </a:r>
          </a:p>
          <a:p>
            <a:r>
              <a:rPr lang="ru-RU" b="1" i="1" dirty="0" err="1" smtClean="0"/>
              <a:t>Багинова</a:t>
            </a:r>
            <a:r>
              <a:rPr lang="ru-RU" b="1" i="1" dirty="0" smtClean="0"/>
              <a:t> Н.Ю. 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57166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МБДОУ «Детский сад «Солнышко»</a:t>
            </a:r>
            <a:endParaRPr lang="ru-RU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2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14810" y="3687901"/>
            <a:ext cx="43577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B050"/>
                </a:solidFill>
              </a:rPr>
              <a:t>Макет </a:t>
            </a:r>
            <a:r>
              <a:rPr lang="ru-RU" sz="2000" b="1" dirty="0" smtClean="0">
                <a:solidFill>
                  <a:srgbClr val="00B050"/>
                </a:solidFill>
              </a:rPr>
              <a:t>–карта «Наше село Еланцы»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Коллективное создание макета села Еланцы. </a:t>
            </a:r>
          </a:p>
          <a:p>
            <a:pPr algn="just"/>
            <a:r>
              <a:rPr lang="ru-RU" sz="2000" b="1" dirty="0" smtClean="0"/>
              <a:t>С помощью макета дети определяли названия улиц, находили детский сад, больницу, школу и т.д., расположение объектов, форму нашего села.</a:t>
            </a:r>
          </a:p>
          <a:p>
            <a:pPr algn="just"/>
            <a:endParaRPr lang="ru-RU" sz="2000" b="1" dirty="0" smtClean="0"/>
          </a:p>
          <a:p>
            <a:pPr algn="just"/>
            <a:endParaRPr lang="ru-RU" sz="2000" b="1" dirty="0"/>
          </a:p>
        </p:txBody>
      </p:sp>
      <p:pic>
        <p:nvPicPr>
          <p:cNvPr id="18434" name="Picture 2" descr="C:\Users\1\Desktop\IMG_20231129_163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500042"/>
            <a:ext cx="2357454" cy="3143272"/>
          </a:xfrm>
          <a:prstGeom prst="rect">
            <a:avLst/>
          </a:prstGeom>
          <a:noFill/>
        </p:spPr>
      </p:pic>
      <p:pic>
        <p:nvPicPr>
          <p:cNvPr id="18436" name="Picture 4" descr="C:\Users\1\Desktop\IMG_20231114_171054_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4000560" cy="2487830"/>
          </a:xfrm>
          <a:prstGeom prst="rect">
            <a:avLst/>
          </a:prstGeom>
          <a:noFill/>
        </p:spPr>
      </p:pic>
      <p:pic>
        <p:nvPicPr>
          <p:cNvPr id="18437" name="Picture 5" descr="C:\Users\1\Desktop\IMG_20240229_0750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15146"/>
            <a:ext cx="3214678" cy="2363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84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85720" y="357166"/>
            <a:ext cx="85011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Макет </a:t>
            </a:r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для патриотического уголка (юрта, русская изба)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Формирование у детей патриотических чувств к своему краю и стране, закрепление пройденного материала о традициях русских и бурят.</a:t>
            </a:r>
            <a:endParaRPr lang="ru-RU" sz="2000" b="1" dirty="0"/>
          </a:p>
        </p:txBody>
      </p:sp>
      <p:pic>
        <p:nvPicPr>
          <p:cNvPr id="17410" name="Picture 2" descr="C:\Users\1\Desktop\IMG_20240219_171904_HDR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285992"/>
            <a:ext cx="2714644" cy="2413032"/>
          </a:xfrm>
          <a:prstGeom prst="rect">
            <a:avLst/>
          </a:prstGeom>
          <a:noFill/>
        </p:spPr>
      </p:pic>
      <p:pic>
        <p:nvPicPr>
          <p:cNvPr id="6" name="Picture 2" descr="C:\Users\1\Desktop\IMG_20231116_104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214555"/>
            <a:ext cx="2268494" cy="2357454"/>
          </a:xfrm>
          <a:prstGeom prst="rect">
            <a:avLst/>
          </a:prstGeom>
          <a:noFill/>
        </p:spPr>
      </p:pic>
      <p:pic>
        <p:nvPicPr>
          <p:cNvPr id="16386" name="Picture 2" descr="C:\Users\1\Desktop\IMG_20240219_163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2214555"/>
            <a:ext cx="2861442" cy="2357454"/>
          </a:xfrm>
          <a:prstGeom prst="rect">
            <a:avLst/>
          </a:prstGeom>
          <a:noFill/>
        </p:spPr>
      </p:pic>
      <p:pic>
        <p:nvPicPr>
          <p:cNvPr id="2" name="Picture 2" descr="C:\Users\1\Desktop\IMG_20240331_1401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714884"/>
            <a:ext cx="1928826" cy="1868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16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b="1" dirty="0" smtClean="0">
                <a:solidFill>
                  <a:srgbClr val="00B050"/>
                </a:solidFill>
                <a:latin typeface="+mn-lt"/>
              </a:rPr>
              <a:t>Макет –карта «Сталинградская битва»</a:t>
            </a:r>
            <a:r>
              <a:rPr lang="ru-RU" sz="2000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Цель: формирование у детей духовно-нравственных ценностей, закрепление знаний об обороне Сталинграда</a:t>
            </a:r>
            <a:br>
              <a:rPr lang="ru-RU" sz="1600" b="1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 smtClean="0">
              <a:latin typeface="+mn-lt"/>
            </a:endParaRPr>
          </a:p>
        </p:txBody>
      </p:sp>
      <p:pic>
        <p:nvPicPr>
          <p:cNvPr id="4" name="Picture 2" descr="C:\Users\1\Desktop\IMG_20240202_1110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5992"/>
            <a:ext cx="3886200" cy="2914650"/>
          </a:xfrm>
          <a:prstGeom prst="rect">
            <a:avLst/>
          </a:prstGeom>
          <a:noFill/>
        </p:spPr>
      </p:pic>
      <p:pic>
        <p:nvPicPr>
          <p:cNvPr id="5" name="Picture 3" descr="C:\Users\1\Desktop\IMG_20240219_174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285992"/>
            <a:ext cx="3143241" cy="3657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428728" y="260648"/>
            <a:ext cx="7358114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2910" y="71414"/>
            <a:ext cx="821537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b="1" dirty="0" smtClean="0"/>
              <a:t>Использование подоконников для макетов</a:t>
            </a: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Макет  </a:t>
            </a:r>
            <a:r>
              <a:rPr lang="ru-RU" sz="2000" b="1" dirty="0" smtClean="0">
                <a:solidFill>
                  <a:srgbClr val="00B050"/>
                </a:solidFill>
              </a:rPr>
              <a:t>по </a:t>
            </a:r>
            <a:r>
              <a:rPr lang="ru-RU" sz="2000" b="1" dirty="0" smtClean="0">
                <a:solidFill>
                  <a:srgbClr val="00B050"/>
                </a:solidFill>
              </a:rPr>
              <a:t>ПДД</a:t>
            </a:r>
            <a:endParaRPr lang="ru-RU" sz="2000" b="1" dirty="0" smtClean="0"/>
          </a:p>
          <a:p>
            <a:pPr algn="just"/>
            <a:r>
              <a:rPr lang="ru-RU" b="1" dirty="0" smtClean="0"/>
              <a:t>Данный макет рассчитан на закрепление представлений детей о ПДД и правилах поведения на улице, позволяет использовать усвоенные знания и наблюдения в игре, наполняя детей новыми впечатлениями.</a:t>
            </a:r>
          </a:p>
          <a:p>
            <a:pPr algn="ctr"/>
            <a:endParaRPr lang="ru-RU" sz="2000" b="1" dirty="0"/>
          </a:p>
        </p:txBody>
      </p:sp>
      <p:pic>
        <p:nvPicPr>
          <p:cNvPr id="1026" name="Picture 2" descr="C:\Users\1\Desktop\IMG_20231107_162048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571744"/>
            <a:ext cx="3149484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72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/>
            </a:r>
            <a:br>
              <a:rPr lang="ru-RU" sz="2000" b="1" dirty="0" smtClean="0">
                <a:solidFill>
                  <a:srgbClr val="00B050"/>
                </a:solidFill>
              </a:rPr>
            </a:br>
            <a:r>
              <a:rPr lang="ru-RU" sz="2000" b="1" dirty="0" smtClean="0">
                <a:solidFill>
                  <a:srgbClr val="00B050"/>
                </a:solidFill>
              </a:rPr>
              <a:t>Макет «Байкал»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цель: создать условия для развития познавательного интереса у детей к главной достопримечательности Сибири - озеру </a:t>
            </a:r>
            <a:r>
              <a:rPr lang="ru-RU" sz="1800" dirty="0" smtClean="0"/>
              <a:t>Байкал, </a:t>
            </a:r>
            <a:r>
              <a:rPr lang="ru-RU" sz="1800" dirty="0" smtClean="0"/>
              <a:t>закрепление знаний об эндемиках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1" name="Picture 3" descr="C:\Users\1\Desktop\IMG_20240321_110210_HD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3318410" cy="2571768"/>
          </a:xfrm>
          <a:prstGeom prst="rect">
            <a:avLst/>
          </a:prstGeom>
          <a:noFill/>
        </p:spPr>
      </p:pic>
      <p:pic>
        <p:nvPicPr>
          <p:cNvPr id="17412" name="Picture 4" descr="C:\Users\1\Desktop\IMG_20240321_102340_HD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071810"/>
            <a:ext cx="2357422" cy="3005747"/>
          </a:xfrm>
          <a:prstGeom prst="rect">
            <a:avLst/>
          </a:prstGeom>
          <a:noFill/>
        </p:spPr>
      </p:pic>
      <p:pic>
        <p:nvPicPr>
          <p:cNvPr id="16386" name="Picture 2" descr="C:\Users\1\Desktop\IMG_20240401_1420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071678"/>
            <a:ext cx="271464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14348" y="424887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Макеты, выполненные детьми и их родителями 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«Столовая </a:t>
            </a:r>
            <a:r>
              <a:rPr lang="ru-RU" sz="2000" b="1" dirty="0">
                <a:solidFill>
                  <a:srgbClr val="00B050"/>
                </a:solidFill>
              </a:rPr>
              <a:t>для </a:t>
            </a:r>
            <a:r>
              <a:rPr lang="ru-RU" sz="2000" b="1" dirty="0" smtClean="0">
                <a:solidFill>
                  <a:srgbClr val="00B050"/>
                </a:solidFill>
              </a:rPr>
              <a:t>птиц»</a:t>
            </a:r>
          </a:p>
          <a:p>
            <a:pPr algn="ctr"/>
            <a:r>
              <a:rPr lang="ru-RU" sz="2000" b="1" dirty="0" smtClean="0"/>
              <a:t>Воспитание бережного отношения  и заботы к живому, знакомство детей с жизнью зимующих птиц родного края, усвоение правил поведения в природе.  </a:t>
            </a: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/>
          </a:p>
        </p:txBody>
      </p:sp>
      <p:pic>
        <p:nvPicPr>
          <p:cNvPr id="1026" name="Picture 2" descr="C:\Users\1\Desktop\IMG_20231114_1115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214554"/>
            <a:ext cx="2383013" cy="2000264"/>
          </a:xfrm>
          <a:prstGeom prst="rect">
            <a:avLst/>
          </a:prstGeom>
          <a:noFill/>
        </p:spPr>
      </p:pic>
      <p:pic>
        <p:nvPicPr>
          <p:cNvPr id="2" name="Picture 2" descr="C:\Users\1\Desktop\IMG_20231113_111049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2784000" cy="3786214"/>
          </a:xfrm>
          <a:prstGeom prst="rect">
            <a:avLst/>
          </a:prstGeom>
          <a:noFill/>
        </p:spPr>
      </p:pic>
      <p:pic>
        <p:nvPicPr>
          <p:cNvPr id="1027" name="Picture 3" descr="C:\Users\1\Desktop\20231114_151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071678"/>
            <a:ext cx="2782540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349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8604"/>
            <a:ext cx="695114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Макет «Комната для кукол»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Развитие интереса детей к режиссёрским играм, составления сюжетов игр.</a:t>
            </a:r>
          </a:p>
          <a:p>
            <a:pPr algn="ctr"/>
            <a:endParaRPr lang="ru-RU" sz="2800" dirty="0" smtClean="0"/>
          </a:p>
          <a:p>
            <a:pPr algn="ctr"/>
            <a:endParaRPr lang="en-US" sz="2800" dirty="0" smtClean="0"/>
          </a:p>
        </p:txBody>
      </p:sp>
      <p:pic>
        <p:nvPicPr>
          <p:cNvPr id="17410" name="Picture 2" descr="C:\Users\1\Desktop\IMG_20231116_155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3000396" cy="3259027"/>
          </a:xfrm>
          <a:prstGeom prst="rect">
            <a:avLst/>
          </a:prstGeom>
          <a:noFill/>
        </p:spPr>
      </p:pic>
      <p:pic>
        <p:nvPicPr>
          <p:cNvPr id="27650" name="Picture 2" descr="C:\Users\1\Desktop\IMG_20240401_164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14488"/>
            <a:ext cx="4256122" cy="31920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637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74295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Таким образом, </a:t>
            </a:r>
          </a:p>
          <a:p>
            <a:pPr>
              <a:buNone/>
            </a:pPr>
            <a:r>
              <a:rPr lang="ru-RU" sz="2000" b="1" dirty="0" smtClean="0"/>
              <a:t>макетирование способствует расширению познавательной</a:t>
            </a:r>
          </a:p>
          <a:p>
            <a:pPr>
              <a:buNone/>
            </a:pPr>
            <a:r>
              <a:rPr lang="ru-RU" sz="2000" b="1" dirty="0" smtClean="0"/>
              <a:t>сферы детей дошкольного возраста. </a:t>
            </a:r>
          </a:p>
          <a:p>
            <a:pPr>
              <a:buNone/>
            </a:pPr>
            <a:r>
              <a:rPr lang="ru-RU" sz="2000" b="1" dirty="0" smtClean="0"/>
              <a:t>При изготовлении макета дети узнают о различных явлениях  и </a:t>
            </a:r>
          </a:p>
          <a:p>
            <a:pPr>
              <a:buNone/>
            </a:pPr>
            <a:r>
              <a:rPr lang="ru-RU" sz="2000" b="1" dirty="0" smtClean="0"/>
              <a:t>объектах окружающей среды, сравнивают их, делают выводы. </a:t>
            </a:r>
          </a:p>
          <a:p>
            <a:pPr>
              <a:buNone/>
            </a:pPr>
            <a:r>
              <a:rPr lang="ru-RU" sz="2000" b="1" dirty="0" smtClean="0"/>
              <a:t>В процессе макетирования активизируется мыслительная </a:t>
            </a:r>
          </a:p>
          <a:p>
            <a:pPr>
              <a:buNone/>
            </a:pPr>
            <a:r>
              <a:rPr lang="ru-RU" sz="2000" b="1" dirty="0" smtClean="0"/>
              <a:t>деятельность, развивается речь детей.</a:t>
            </a:r>
          </a:p>
          <a:p>
            <a:pPr>
              <a:buNone/>
            </a:pPr>
            <a:r>
              <a:rPr lang="ru-RU" sz="2000" b="1" dirty="0" smtClean="0"/>
              <a:t>Макетирование позволяет трансформировать полученные </a:t>
            </a:r>
          </a:p>
          <a:p>
            <a:pPr>
              <a:buNone/>
            </a:pPr>
            <a:r>
              <a:rPr lang="ru-RU" sz="2000" b="1" dirty="0" smtClean="0"/>
              <a:t>знания в игру, насыщая детскую жизнь новыми впечатлениями и </a:t>
            </a:r>
          </a:p>
          <a:p>
            <a:pPr>
              <a:buNone/>
            </a:pPr>
            <a:r>
              <a:rPr lang="ru-RU" sz="2000" b="1" dirty="0" smtClean="0"/>
              <a:t>стимулируя детское творчество.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4786322"/>
            <a:ext cx="7905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 настоящее время игра с макетами в детском саду – одно из любимейших занятий дошкольников, объединяющих вокруг себя семью, ребенка и детский сад.</a:t>
            </a:r>
            <a:endParaRPr lang="ru-RU" sz="2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87483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1\Desktop\IMG_20231116_104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3574596" cy="3714776"/>
          </a:xfrm>
          <a:prstGeom prst="rect">
            <a:avLst/>
          </a:prstGeom>
          <a:noFill/>
        </p:spPr>
      </p:pic>
      <p:pic>
        <p:nvPicPr>
          <p:cNvPr id="2049" name="Picture 1" descr="C:\Users\1\Desktop\IMG_20231116_1715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928670"/>
            <a:ext cx="2771774" cy="3695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1189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214554"/>
            <a:ext cx="7858180" cy="1222375"/>
          </a:xfrm>
        </p:spPr>
        <p:txBody>
          <a:bodyPr/>
          <a:lstStyle/>
          <a:p>
            <a:pPr algn="ctr"/>
            <a:r>
              <a:rPr lang="ru-RU" b="1" i="1" dirty="0" smtClean="0"/>
              <a:t>Спасибо за внимание!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42984"/>
            <a:ext cx="7072362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/>
              <a:t>     </a:t>
            </a:r>
            <a:r>
              <a:rPr lang="ru-RU" sz="2400" b="1" dirty="0" smtClean="0"/>
              <a:t>Наряду с традиционными методиками для развития детей в дошкольных учреждениях используются инновационные педагогические технологии. </a:t>
            </a:r>
          </a:p>
          <a:p>
            <a:pPr algn="just">
              <a:buNone/>
            </a:pPr>
            <a:r>
              <a:rPr lang="ru-RU" sz="2400" b="1" dirty="0" smtClean="0"/>
              <a:t>     Считаю, что наиболее эффективной инновационной педагогической технологией, открывающей новые возможности воспитания и обучения, при решении задач по познавательному развитию дошкольников является</a:t>
            </a:r>
            <a:r>
              <a:rPr lang="ru-RU" sz="2400" b="1" dirty="0" smtClean="0">
                <a:solidFill>
                  <a:srgbClr val="00B050"/>
                </a:solidFill>
              </a:rPr>
              <a:t> макетирование.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571472" y="357166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00B050"/>
                </a:solidFill>
              </a:rPr>
              <a:t>Макетирование </a:t>
            </a:r>
          </a:p>
          <a:p>
            <a:pPr algn="ctr">
              <a:buFont typeface="Arial" pitchFamily="34" charset="0"/>
              <a:buNone/>
            </a:pPr>
            <a:r>
              <a:rPr lang="ru-RU" sz="2000" b="1" dirty="0" smtClean="0"/>
              <a:t>– это творческая конструктивная деятельность детей, создание специального игрового пространства, в котором затем происходит развитие игровых ситуаций.</a:t>
            </a:r>
          </a:p>
          <a:p>
            <a:pPr algn="ctr">
              <a:buFont typeface="Arial" pitchFamily="34" charset="0"/>
              <a:buNone/>
            </a:pPr>
            <a:r>
              <a:rPr lang="ru-RU" sz="2400" dirty="0" smtClean="0">
                <a:solidFill>
                  <a:srgbClr val="00B050"/>
                </a:solidFill>
              </a:rPr>
              <a:t>    </a:t>
            </a:r>
            <a:r>
              <a:rPr lang="ru-RU" sz="2400" b="1" dirty="0" smtClean="0">
                <a:solidFill>
                  <a:srgbClr val="00B050"/>
                </a:solidFill>
              </a:rPr>
              <a:t>Макеты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</a:p>
          <a:p>
            <a:pPr algn="ctr">
              <a:buFont typeface="Arial" pitchFamily="34" charset="0"/>
              <a:buNone/>
            </a:pPr>
            <a:r>
              <a:rPr lang="ru-RU" sz="2000" b="1" dirty="0" smtClean="0"/>
              <a:t>– это результат этой деятельности </a:t>
            </a:r>
          </a:p>
          <a:p>
            <a:pPr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1026" name="Picture 2" descr="C:\Users\1\Desktop\IMG_20231107_1620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928934"/>
            <a:ext cx="2657485" cy="3143272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0715668" y="5500702"/>
          <a:ext cx="1225550" cy="438150"/>
        </p:xfrm>
        <a:graphic>
          <a:graphicData uri="http://schemas.openxmlformats.org/presentationml/2006/ole">
            <p:oleObj spid="_x0000_s1026" name="Объект упаковщика для оболочки" showAsIcon="1" r:id="rId4" imgW="1225440" imgH="43740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916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1472" y="2142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B050"/>
                </a:solidFill>
              </a:rPr>
              <a:t>Виды макетов: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50017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Напольный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57818" y="150017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Настольный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1\Desktop\IMG_20231114_16225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6714" y="2214554"/>
            <a:ext cx="3163680" cy="2500330"/>
          </a:xfrm>
          <a:prstGeom prst="rect">
            <a:avLst/>
          </a:prstGeom>
          <a:noFill/>
        </p:spPr>
      </p:pic>
      <p:pic>
        <p:nvPicPr>
          <p:cNvPr id="1026" name="Picture 2" descr="C:\Users\1\Desktop\IMG_20231115_161108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85992"/>
            <a:ext cx="1857388" cy="2476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083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00010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00B050"/>
                </a:solidFill>
              </a:rPr>
              <a:t>Подиумный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3438" y="1000108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              </a:t>
            </a:r>
            <a:r>
              <a:rPr lang="ru-RU" sz="2000" b="1" dirty="0" smtClean="0">
                <a:solidFill>
                  <a:srgbClr val="00B050"/>
                </a:solidFill>
              </a:rPr>
              <a:t>Настенный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1" name="Picture 2" descr="C:\Users\Admin\Desktop\4-1024x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714488"/>
            <a:ext cx="2071702" cy="197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IMG_20231115_1603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571612"/>
            <a:ext cx="1928826" cy="2143166"/>
          </a:xfrm>
          <a:prstGeom prst="rect">
            <a:avLst/>
          </a:prstGeom>
          <a:noFill/>
        </p:spPr>
      </p:pic>
      <p:pic>
        <p:nvPicPr>
          <p:cNvPr id="17410" name="Picture 2" descr="C:\Users\1\Desktop\IMG_20240321_161734_HDR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500306"/>
            <a:ext cx="2786082" cy="1958114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85720" y="407194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B050"/>
                </a:solidFill>
              </a:rPr>
              <a:t/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/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/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/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>Типы макетов:</a:t>
            </a:r>
            <a:br>
              <a:rPr lang="ru-RU" sz="2200" b="1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- модели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- карты</a:t>
            </a:r>
            <a:endParaRPr lang="ru-RU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2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928662" y="1142984"/>
            <a:ext cx="7452320" cy="2036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9600" b="1" dirty="0" smtClean="0">
                <a:solidFill>
                  <a:srgbClr val="00B050"/>
                </a:solidFill>
              </a:rPr>
              <a:t>Цель моей работы:</a:t>
            </a:r>
            <a:r>
              <a:rPr lang="ru-RU" sz="9600" b="1" dirty="0" smtClean="0"/>
              <a:t> </a:t>
            </a:r>
          </a:p>
          <a:p>
            <a:pPr marL="0" indent="0" algn="just">
              <a:buNone/>
            </a:pPr>
            <a:r>
              <a:rPr lang="ru-RU" sz="8000" b="1" dirty="0" smtClean="0"/>
              <a:t>ознакомление детей дошкольного возраста с макетами,</a:t>
            </a:r>
          </a:p>
          <a:p>
            <a:pPr marL="0" indent="0" algn="just">
              <a:buNone/>
            </a:pPr>
            <a:r>
              <a:rPr lang="ru-RU" sz="8000" b="1" dirty="0" smtClean="0"/>
              <a:t>развитие умения выполнять работы собственного творчества через полученные знания в макетировании.</a:t>
            </a:r>
          </a:p>
          <a:p>
            <a:pPr marL="0" indent="0" algn="just">
              <a:buNone/>
            </a:pPr>
            <a:endParaRPr lang="en-US" sz="9600" b="1" dirty="0" smtClean="0"/>
          </a:p>
          <a:p>
            <a:pPr marL="0" indent="0" algn="just">
              <a:buNone/>
            </a:pPr>
            <a:r>
              <a:rPr lang="ru-RU" sz="9600" b="1" dirty="0" smtClean="0">
                <a:solidFill>
                  <a:srgbClr val="00B050"/>
                </a:solidFill>
              </a:rPr>
              <a:t>Задачи:</a:t>
            </a:r>
            <a:endParaRPr lang="en-US" sz="96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8000" b="1" dirty="0"/>
              <a:t>развивать умения у детей дошкольного возраста использовать приобретенный опыт для свободного экспериментирования с различным бросовым материалом;</a:t>
            </a:r>
          </a:p>
          <a:p>
            <a:pPr algn="just"/>
            <a:r>
              <a:rPr lang="ru-RU" sz="8000" b="1" dirty="0"/>
              <a:t>способствовать формированию творческих способностей и умение работать в коллективе;</a:t>
            </a:r>
          </a:p>
          <a:p>
            <a:pPr algn="just"/>
            <a:r>
              <a:rPr lang="ru-RU" sz="8000" b="1" dirty="0"/>
              <a:t>воспитывать у детей эмоционально-положительное отношение и интерес к процессу макетирования.</a:t>
            </a:r>
          </a:p>
          <a:p>
            <a:pPr marL="0" indent="0" algn="just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701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88613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B050"/>
                </a:solidFill>
              </a:rPr>
              <a:t>Этапы работы: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228397"/>
            <a:ext cx="81423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Первый </a:t>
            </a:r>
            <a:r>
              <a:rPr lang="ru-RU" sz="2000" b="1" dirty="0" smtClean="0"/>
              <a:t>этап - </a:t>
            </a:r>
            <a:r>
              <a:rPr lang="ru-RU" sz="2000" b="1" dirty="0"/>
              <a:t>предварительная </a:t>
            </a:r>
            <a:r>
              <a:rPr lang="ru-RU" sz="2000" b="1" dirty="0" smtClean="0"/>
              <a:t>работа: обогащение </a:t>
            </a:r>
            <a:r>
              <a:rPr lang="ru-RU" sz="2000" b="1" dirty="0"/>
              <a:t>личного опыта детей </a:t>
            </a:r>
            <a:r>
              <a:rPr lang="ru-RU" sz="2000" b="1" dirty="0" smtClean="0"/>
              <a:t>(проведение бесед, рассматривание картин, прогулки и </a:t>
            </a:r>
            <a:r>
              <a:rPr lang="ru-RU" sz="2000" b="1" dirty="0" err="1" smtClean="0"/>
              <a:t>экскурсии,презентациии</a:t>
            </a:r>
            <a:r>
              <a:rPr lang="ru-RU" sz="2000" b="1" dirty="0" smtClean="0"/>
              <a:t> чтение художественной литературы и т.д.</a:t>
            </a:r>
          </a:p>
          <a:p>
            <a:pPr algn="just"/>
            <a:endParaRPr lang="ru-RU" sz="2000" b="1" dirty="0" smtClean="0"/>
          </a:p>
          <a:p>
            <a:pPr algn="just">
              <a:buNone/>
            </a:pPr>
            <a:r>
              <a:rPr lang="ru-RU" sz="2000" b="1" dirty="0" smtClean="0"/>
              <a:t>Второй </a:t>
            </a:r>
            <a:r>
              <a:rPr lang="ru-RU" sz="2000" b="1" dirty="0"/>
              <a:t>этап – </a:t>
            </a:r>
            <a:r>
              <a:rPr lang="ru-RU" sz="2000" b="1" dirty="0" smtClean="0"/>
              <a:t>определение тематики (Макеты : «Еланцы», «Пожарный щит», «Байкал», «Паром», «Столовая для птиц» и т.д.)</a:t>
            </a:r>
          </a:p>
          <a:p>
            <a:pPr algn="just">
              <a:buNone/>
            </a:pPr>
            <a:endParaRPr lang="ru-RU" sz="2000" b="1" dirty="0"/>
          </a:p>
          <a:p>
            <a:pPr algn="just"/>
            <a:r>
              <a:rPr lang="ru-RU" sz="2000" b="1" dirty="0"/>
              <a:t>Третий этап – </a:t>
            </a:r>
            <a:r>
              <a:rPr lang="ru-RU" sz="2000" b="1" dirty="0" smtClean="0"/>
              <a:t>изготовление  макета (из соленого теста, из ячеек картонных и различного бросового материала и т.д.)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Четвертый этап – процесс развития и активизации игры с </a:t>
            </a:r>
            <a:r>
              <a:rPr lang="ru-RU" sz="2000" b="1" dirty="0" smtClean="0"/>
              <a:t>макетами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6157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83568" y="288613"/>
            <a:ext cx="8229600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B050"/>
                </a:solidFill>
              </a:rPr>
              <a:t>Требования к макету: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285992"/>
            <a:ext cx="36705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1. Должен </a:t>
            </a:r>
            <a:r>
              <a:rPr lang="ru-RU" sz="2000" b="1" dirty="0"/>
              <a:t>быть устойчив;</a:t>
            </a:r>
          </a:p>
          <a:p>
            <a:r>
              <a:rPr lang="ru-RU" sz="2000" b="1" dirty="0" smtClean="0"/>
              <a:t>2. Удобным в обращении;</a:t>
            </a:r>
            <a:endParaRPr lang="ru-RU" sz="2000" b="1" dirty="0"/>
          </a:p>
          <a:p>
            <a:r>
              <a:rPr lang="ru-RU" sz="2000" b="1" dirty="0" smtClean="0"/>
              <a:t>3. Служить </a:t>
            </a:r>
            <a:r>
              <a:rPr lang="ru-RU" sz="2000" b="1" dirty="0"/>
              <a:t>длительное время;</a:t>
            </a:r>
          </a:p>
          <a:p>
            <a:r>
              <a:rPr lang="ru-RU" sz="2000" b="1" dirty="0" smtClean="0"/>
              <a:t>4. Быть </a:t>
            </a:r>
            <a:r>
              <a:rPr lang="ru-RU" sz="2000" b="1" dirty="0"/>
              <a:t>доступным для детей;</a:t>
            </a:r>
          </a:p>
          <a:p>
            <a:r>
              <a:rPr lang="ru-RU" sz="2000" b="1" dirty="0" smtClean="0"/>
              <a:t>5. Эстетически </a:t>
            </a:r>
            <a:r>
              <a:rPr lang="ru-RU" sz="2000" b="1" dirty="0"/>
              <a:t>оформлен.</a:t>
            </a:r>
          </a:p>
        </p:txBody>
      </p:sp>
      <p:pic>
        <p:nvPicPr>
          <p:cNvPr id="1027" name="Picture 3" descr="C:\Users\1\Desktop\IMG_20231108_1606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00240"/>
            <a:ext cx="2885509" cy="3160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46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1115616" y="260648"/>
            <a:ext cx="7671226" cy="586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214290"/>
            <a:ext cx="8317588" cy="1635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dirty="0" smtClean="0"/>
          </a:p>
          <a:p>
            <a:r>
              <a:rPr lang="ru-RU" sz="3700" i="1" dirty="0" smtClean="0"/>
              <a:t/>
            </a:r>
            <a:br>
              <a:rPr lang="ru-RU" sz="3700" i="1" dirty="0" smtClean="0"/>
            </a:br>
            <a:r>
              <a:rPr lang="ru-RU" sz="3700" dirty="0" smtClean="0"/>
              <a:t> </a:t>
            </a:r>
            <a:r>
              <a:rPr lang="ru-RU" sz="3700" dirty="0" smtClean="0">
                <a:solidFill>
                  <a:srgbClr val="00B050"/>
                </a:solidFill>
              </a:rPr>
              <a:t>Макет «Противопожарный щит» </a:t>
            </a:r>
          </a:p>
          <a:p>
            <a:r>
              <a:rPr lang="ru-RU" sz="3700" dirty="0" smtClean="0"/>
              <a:t/>
            </a:r>
            <a:br>
              <a:rPr lang="ru-RU" sz="3700" dirty="0" smtClean="0"/>
            </a:br>
            <a:r>
              <a:rPr lang="ru-RU" sz="3700" dirty="0" smtClean="0"/>
              <a:t>Знакомство детей с первичными  средствами пожаротушения, </a:t>
            </a:r>
            <a:r>
              <a:rPr lang="ru-RU" sz="3700" dirty="0" smtClean="0"/>
              <a:t>закрепление </a:t>
            </a:r>
            <a:r>
              <a:rPr lang="ru-RU" sz="3700" dirty="0" smtClean="0"/>
              <a:t>знания о правилах пожарной безопасности.</a:t>
            </a:r>
          </a:p>
          <a:p>
            <a:endParaRPr lang="ru-RU" sz="3700" dirty="0"/>
          </a:p>
        </p:txBody>
      </p:sp>
      <p:pic>
        <p:nvPicPr>
          <p:cNvPr id="1026" name="Picture 2" descr="C:\Users\1\Desktop\IMG_20231114_154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357430"/>
            <a:ext cx="4143372" cy="337789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1071546"/>
            <a:ext cx="8317588" cy="1635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100" dirty="0" smtClean="0"/>
          </a:p>
          <a:p>
            <a:r>
              <a:rPr lang="ru-RU" sz="3700" i="1" dirty="0" smtClean="0"/>
              <a:t/>
            </a:r>
            <a:br>
              <a:rPr lang="ru-RU" sz="3700" i="1" dirty="0" smtClean="0"/>
            </a:br>
            <a:endParaRPr lang="ru-RU" sz="3700" dirty="0" smtClean="0">
              <a:solidFill>
                <a:srgbClr val="00B050"/>
              </a:solidFill>
            </a:endParaRPr>
          </a:p>
          <a:p>
            <a:r>
              <a:rPr lang="ru-RU" sz="3700" dirty="0" smtClean="0"/>
              <a:t/>
            </a:r>
            <a:br>
              <a:rPr lang="ru-RU" sz="3700" dirty="0" smtClean="0"/>
            </a:br>
            <a:endParaRPr lang="ru-RU" sz="3700" dirty="0" smtClean="0"/>
          </a:p>
          <a:p>
            <a:endParaRPr lang="ru-RU" sz="37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2285992"/>
            <a:ext cx="35718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Обучение детей правилам пожарной безопасности - одна из важнейших задач родителей и воспитателей. </a:t>
            </a:r>
          </a:p>
          <a:p>
            <a:r>
              <a:rPr lang="ru-RU" b="1" dirty="0" smtClean="0"/>
              <a:t>Данный макет помогает  наглядно изучить правила обращения с инвентарём, расширяет словарный запас у дошкольников. </a:t>
            </a:r>
          </a:p>
          <a:p>
            <a:r>
              <a:rPr lang="ru-RU" b="1" dirty="0" smtClean="0"/>
              <a:t>Подобный стенд не только наглядный, но и информативный.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814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3263</TotalTime>
  <Words>592</Words>
  <Application>Microsoft Office PowerPoint</Application>
  <PresentationFormat>Экран (4:3)</PresentationFormat>
  <Paragraphs>94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Трек</vt:lpstr>
      <vt:lpstr>Объект упаковщика для оболочки</vt:lpstr>
      <vt:lpstr>Слайд 1</vt:lpstr>
      <vt:lpstr>Слайд 2</vt:lpstr>
      <vt:lpstr>Слайд 3</vt:lpstr>
      <vt:lpstr>Слайд 4</vt:lpstr>
      <vt:lpstr>    Типы макетов:  - модели  - карты</vt:lpstr>
      <vt:lpstr>Слайд 6</vt:lpstr>
      <vt:lpstr>Слайд 7</vt:lpstr>
      <vt:lpstr>Слайд 8</vt:lpstr>
      <vt:lpstr>Слайд 9</vt:lpstr>
      <vt:lpstr>Слайд 10</vt:lpstr>
      <vt:lpstr>Слайд 11</vt:lpstr>
      <vt:lpstr>    Макет –карта «Сталинградская битва»  Цель: формирование у детей духовно-нравственных ценностей, закрепление знаний об обороне Сталинграда  </vt:lpstr>
      <vt:lpstr>Слайд 13</vt:lpstr>
      <vt:lpstr> Макет «Байкал»  цель: создать условия для развития познавательного интереса у детей к главной достопримечательности Сибири - озеру Байкал, закрепление знаний об эндемиках</vt:lpstr>
      <vt:lpstr>Слайд 15</vt:lpstr>
      <vt:lpstr>Слайд 16</vt:lpstr>
      <vt:lpstr>Слайд 17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185</cp:revision>
  <dcterms:created xsi:type="dcterms:W3CDTF">2017-11-10T03:53:13Z</dcterms:created>
  <dcterms:modified xsi:type="dcterms:W3CDTF">2024-04-01T10:52:12Z</dcterms:modified>
</cp:coreProperties>
</file>